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Gong Gothic Bold" panose="020B0600000101010101" charset="-127"/>
      <p:bold r:id="rId20"/>
    </p:embeddedFont>
    <p:embeddedFont>
      <p:font typeface="Pretendard Black" panose="020B0600000101010101" charset="-127"/>
      <p:bold r:id="rId21"/>
    </p:embeddedFont>
    <p:embeddedFont>
      <p:font typeface="Pretendard Medium" panose="020B0600000101010101" charset="-127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562100"/>
            <a:ext cx="15443200" cy="7162800"/>
          </a:xfrm>
          <a:prstGeom prst="rect">
            <a:avLst/>
          </a:prstGeom>
          <a:effectLst>
            <a:outerShdw blurRad="2238998" dist="1599115" dir="2700000">
              <a:srgbClr val="000000">
                <a:alpha val="2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5308600"/>
            <a:ext cx="1116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33800" y="2184400"/>
            <a:ext cx="10820400" cy="302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en-US" sz="9500" b="0" i="1" u="none" strike="noStrike">
                <a:solidFill>
                  <a:srgbClr val="000000"/>
                </a:solidFill>
                <a:latin typeface="Gong Gothic Bold"/>
              </a:rPr>
              <a:t>IoT</a:t>
            </a:r>
            <a:r>
              <a:rPr lang="ko-KR" sz="9500" b="0" i="1" u="none" strike="noStrike">
                <a:solidFill>
                  <a:srgbClr val="000000"/>
                </a:solidFill>
                <a:ea typeface="Gong Gothic Bold"/>
              </a:rPr>
              <a:t>를</a:t>
            </a:r>
            <a:r>
              <a:rPr lang="en-US" sz="9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9500" b="0" i="1" u="none" strike="noStrike">
                <a:solidFill>
                  <a:srgbClr val="000000"/>
                </a:solidFill>
                <a:ea typeface="Gong Gothic Bold"/>
              </a:rPr>
              <a:t>활용한</a:t>
            </a:r>
          </a:p>
          <a:p>
            <a:pPr lvl="0" algn="ctr">
              <a:lnSpc>
                <a:spcPct val="91300"/>
              </a:lnSpc>
            </a:pPr>
            <a:r>
              <a:rPr lang="ko-KR" sz="9500" b="0" i="1" u="none" strike="noStrike">
                <a:solidFill>
                  <a:srgbClr val="000000"/>
                </a:solidFill>
                <a:ea typeface="Gong Gothic Bold"/>
              </a:rPr>
              <a:t>자동</a:t>
            </a:r>
            <a:r>
              <a:rPr lang="en-US" sz="9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9500" b="0" i="1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9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9500" b="0" i="1" u="none" strike="noStrike">
                <a:solidFill>
                  <a:srgbClr val="000000"/>
                </a:solidFill>
                <a:ea typeface="Gong Gothic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16400" y="5626100"/>
            <a:ext cx="98425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국립부경대학교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컴퓨터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·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인공지능공학부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컴퓨터공학전공</a:t>
            </a:r>
          </a:p>
          <a:p>
            <a:pPr lvl="0" algn="ctr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67200" y="6350000"/>
            <a:ext cx="41910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4B1BFD"/>
                </a:solidFill>
                <a:ea typeface="Pretendard Black"/>
              </a:rPr>
              <a:t>조장</a:t>
            </a:r>
            <a:r>
              <a:rPr lang="en-US" sz="3600" b="0" i="0" u="none" strike="noStrike">
                <a:solidFill>
                  <a:srgbClr val="4B1BFD"/>
                </a:solidFill>
                <a:latin typeface="Pretendard Black"/>
              </a:rPr>
              <a:t> : </a:t>
            </a:r>
            <a:r>
              <a:rPr lang="ko-KR" sz="3600" b="0" i="0" u="none" strike="noStrike">
                <a:solidFill>
                  <a:srgbClr val="000000"/>
                </a:solidFill>
                <a:ea typeface="Pretendard Black"/>
              </a:rPr>
              <a:t>진준형</a:t>
            </a:r>
          </a:p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4B1BFD"/>
                </a:solidFill>
                <a:ea typeface="Pretendard Black"/>
              </a:rPr>
              <a:t>팀원</a:t>
            </a:r>
            <a:r>
              <a:rPr lang="en-US" sz="3600" b="0" i="0" u="none" strike="noStrike">
                <a:solidFill>
                  <a:srgbClr val="4B1BFD"/>
                </a:solidFill>
                <a:latin typeface="Pretendard Black"/>
              </a:rPr>
              <a:t> : </a:t>
            </a:r>
            <a:r>
              <a:rPr lang="ko-KR" sz="3600" b="0" i="0" u="none" strike="noStrike">
                <a:solidFill>
                  <a:srgbClr val="000000"/>
                </a:solidFill>
                <a:ea typeface="Pretendard Black"/>
              </a:rPr>
              <a:t>김지헌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lack"/>
              </a:rPr>
              <a:t>, </a:t>
            </a:r>
            <a:r>
              <a:rPr lang="ko-KR" sz="3600" b="0" i="0" u="none" strike="noStrike">
                <a:solidFill>
                  <a:srgbClr val="000000"/>
                </a:solidFill>
                <a:ea typeface="Pretendard Black"/>
              </a:rPr>
              <a:t>김태건</a:t>
            </a:r>
          </a:p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4B1BFD"/>
                </a:solidFill>
                <a:ea typeface="Pretendard Black"/>
              </a:rPr>
              <a:t>발표자</a:t>
            </a:r>
            <a:r>
              <a:rPr lang="en-US" sz="3600" b="0" i="0" u="none" strike="noStrike">
                <a:solidFill>
                  <a:srgbClr val="4B1BFD"/>
                </a:solidFill>
                <a:latin typeface="Pretendard Black"/>
              </a:rPr>
              <a:t> : </a:t>
            </a:r>
            <a:r>
              <a:rPr lang="ko-KR" sz="3600" b="0" i="0" u="none" strike="noStrike">
                <a:solidFill>
                  <a:srgbClr val="000000"/>
                </a:solidFill>
                <a:ea typeface="Pretendard Black"/>
              </a:rPr>
              <a:t>김지헌</a:t>
            </a:r>
          </a:p>
          <a:p>
            <a:pPr lvl="0" algn="l">
              <a:lnSpc>
                <a:spcPct val="99600"/>
              </a:lnSpc>
            </a:pPr>
            <a:r>
              <a:rPr lang="ko-KR" sz="3600" b="0" i="0" u="none" strike="noStrike">
                <a:solidFill>
                  <a:srgbClr val="4B1BFD"/>
                </a:solidFill>
                <a:ea typeface="Pretendard Black"/>
              </a:rPr>
              <a:t>지도교수</a:t>
            </a:r>
            <a:r>
              <a:rPr lang="en-US" sz="3600" b="0" i="0" u="none" strike="noStrike">
                <a:solidFill>
                  <a:srgbClr val="4B1BFD"/>
                </a:solidFill>
                <a:latin typeface="Pretendard Black"/>
              </a:rPr>
              <a:t> : </a:t>
            </a:r>
            <a:r>
              <a:rPr lang="ko-KR" sz="3600" b="0" i="0" u="none" strike="noStrike">
                <a:solidFill>
                  <a:srgbClr val="000000"/>
                </a:solidFill>
                <a:ea typeface="Pretendard Black"/>
              </a:rPr>
              <a:t>김태국</a:t>
            </a:r>
          </a:p>
          <a:p>
            <a:pPr lvl="0" algn="l">
              <a:lnSpc>
                <a:spcPct val="99600"/>
              </a:lnSpc>
            </a:pPr>
            <a:endParaRPr lang="ko-KR" sz="3600" b="0" i="0" u="none" strike="noStrike">
              <a:solidFill>
                <a:srgbClr val="000000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300"/>
            <a:ext cx="10198100" cy="574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00" y="2273300"/>
            <a:ext cx="10198100" cy="574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3100" y="698500"/>
            <a:ext cx="14605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4  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자동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기능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및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시스템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설계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0400" y="7797800"/>
            <a:ext cx="5308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아두이노를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통한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각종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센서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제어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28400" y="7785100"/>
            <a:ext cx="50292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젯슨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나노를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이용한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객체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감지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작동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및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웹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100" y="2070100"/>
            <a:ext cx="4622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4B1BFD"/>
                </a:solidFill>
                <a:latin typeface="Pretendard Black"/>
              </a:rPr>
              <a:t>4.3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각종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보드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136900"/>
            <a:ext cx="4089400" cy="544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900" y="3937000"/>
            <a:ext cx="3670300" cy="387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3365500"/>
            <a:ext cx="5994400" cy="4635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5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기능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구현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3100" y="2070100"/>
            <a:ext cx="4622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4B1BFD"/>
                </a:solidFill>
                <a:latin typeface="Pretendard Black"/>
              </a:rPr>
              <a:t>5.1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방지턱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3D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모델링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6800" y="8813800"/>
            <a:ext cx="2489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방지턱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내부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94600" y="7899400"/>
            <a:ext cx="2489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방지턱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결합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65100" y="8102600"/>
            <a:ext cx="4292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도로에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매설된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방지턱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587500"/>
            <a:ext cx="6172200" cy="355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00" y="3556000"/>
            <a:ext cx="61722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486400"/>
            <a:ext cx="6172200" cy="359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4838700"/>
            <a:ext cx="2768600" cy="229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260000">
            <a:off x="2527300" y="6985000"/>
            <a:ext cx="14732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40000">
            <a:off x="4356100" y="6997700"/>
            <a:ext cx="1473200" cy="1473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5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기능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300" y="3644900"/>
            <a:ext cx="44450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일반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차량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구급차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경찰차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     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사진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총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16,500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38600" y="5499100"/>
            <a:ext cx="39751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LabelImg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프로그램을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이용한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라벨링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38100" y="8458200"/>
            <a:ext cx="4229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Train Data  [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약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8.5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64000" y="8458200"/>
            <a:ext cx="505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약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1.5]  Validation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3200" y="9194800"/>
            <a:ext cx="3975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14,100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22800" y="9194800"/>
            <a:ext cx="3975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2,400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4300" y="9271000"/>
            <a:ext cx="5854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라벨링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화면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100" y="2019300"/>
            <a:ext cx="6057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4B1BFD"/>
                </a:solidFill>
                <a:latin typeface="Pretendard Black"/>
              </a:rPr>
              <a:t>5.2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공무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수행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차량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인식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3187700"/>
            <a:ext cx="6908800" cy="518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3187700"/>
            <a:ext cx="6908800" cy="518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5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기능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3100" y="2019300"/>
            <a:ext cx="6057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4B1BFD"/>
                </a:solidFill>
                <a:latin typeface="Pretendard Black"/>
              </a:rPr>
              <a:t>5.3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센서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10700" y="8636000"/>
            <a:ext cx="7708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젯슨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나노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- (TRM-121A,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액추에이터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)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회로도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5400" y="8636000"/>
            <a:ext cx="72136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아두이노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우노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- (LCD,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무게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센서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빗물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감지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센서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)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회로도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4900"/>
            <a:ext cx="8788400" cy="42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3352800"/>
            <a:ext cx="9512300" cy="4559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5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기능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3100" y="2019300"/>
            <a:ext cx="6057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4B1BFD"/>
                </a:solidFill>
                <a:latin typeface="Pretendard Black"/>
              </a:rPr>
              <a:t>5.4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웹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관제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" y="8178800"/>
            <a:ext cx="5854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웹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관제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시스템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흐름도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4500" y="8178800"/>
            <a:ext cx="5854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구현된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웹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관제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시스템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화면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565400"/>
            <a:ext cx="16167100" cy="666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5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기능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28000" y="9321800"/>
            <a:ext cx="209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구현된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도로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3100" y="2019300"/>
            <a:ext cx="6057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4B1BFD"/>
                </a:solidFill>
                <a:latin typeface="Pretendard Black"/>
              </a:rPr>
              <a:t>5.5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결합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6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기능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시연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7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활용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방안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및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기대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6100" y="4127500"/>
            <a:ext cx="17335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2.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통일된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규격의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설치</a:t>
            </a:r>
          </a:p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    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- 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속도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규정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준수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차량에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불필요한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충격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방지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,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도색이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벗겨져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생기는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인명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피해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방지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6100" y="6172200"/>
            <a:ext cx="17335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3.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공무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수행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차량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수행능력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향상</a:t>
            </a:r>
          </a:p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    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- 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기존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방지턱으로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인해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지연되는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상황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방지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,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운전자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및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탑승자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추가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피해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방지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6100" y="8229600"/>
            <a:ext cx="17335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4.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유지보수</a:t>
            </a:r>
          </a:p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    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- 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실시간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관제를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통한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사고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감지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예방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,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방지턱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손상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여부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확인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및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사고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다발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구간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통제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1500" y="2070100"/>
            <a:ext cx="17335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1.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기자재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적재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차량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사고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방지</a:t>
            </a:r>
          </a:p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    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- 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기자재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적재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차량의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번호판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감지를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통해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방지턱으로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인한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 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기자재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차량</a:t>
            </a:r>
            <a:r>
              <a:rPr lang="en-US" sz="35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FC5230"/>
                </a:solidFill>
                <a:ea typeface="Gong Gothic Bold"/>
              </a:rPr>
              <a:t>사고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를</a:t>
            </a:r>
            <a:r>
              <a:rPr lang="en-US" sz="35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500" b="0" i="1" u="none" strike="noStrike">
                <a:solidFill>
                  <a:srgbClr val="000000"/>
                </a:solidFill>
                <a:ea typeface="Gong Gothic Bold"/>
              </a:rPr>
              <a:t>예방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447800"/>
            <a:ext cx="16497300" cy="758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463800"/>
            <a:ext cx="2146300" cy="267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2463800"/>
            <a:ext cx="2146300" cy="267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5892800"/>
            <a:ext cx="2146300" cy="267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892800"/>
            <a:ext cx="2146300" cy="267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90900" y="393700"/>
            <a:ext cx="11506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1" u="none" strike="noStrike">
                <a:solidFill>
                  <a:srgbClr val="FFFFFF"/>
                </a:solidFill>
                <a:ea typeface="Gong Gothic Bold"/>
              </a:rPr>
              <a:t>경청해주셔서</a:t>
            </a:r>
            <a:r>
              <a:rPr lang="en-US" sz="5000" b="0" i="1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FFFFFF"/>
                </a:solidFill>
                <a:ea typeface="Gong Gothic Bold"/>
              </a:rPr>
              <a:t>감사합니다</a:t>
            </a:r>
            <a:r>
              <a:rPr lang="en-US" sz="5000" b="0" i="1" u="none" strike="noStrike">
                <a:solidFill>
                  <a:srgbClr val="FFFFFF"/>
                </a:solidFill>
                <a:latin typeface="Gong Gothic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59500" y="1612900"/>
            <a:ext cx="59817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1" u="none" strike="noStrike">
                <a:solidFill>
                  <a:srgbClr val="000000"/>
                </a:solidFill>
                <a:ea typeface="Gong Gothic Bold"/>
              </a:rPr>
              <a:t>프로젝트</a:t>
            </a:r>
            <a:r>
              <a:rPr lang="en-US" sz="4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000" b="0" i="1" u="none" strike="noStrike">
                <a:solidFill>
                  <a:srgbClr val="000000"/>
                </a:solidFill>
                <a:ea typeface="Gong Gothic Bold"/>
              </a:rPr>
              <a:t>참여</a:t>
            </a:r>
            <a:r>
              <a:rPr lang="en-US" sz="4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000" b="0" i="1" u="none" strike="noStrike">
                <a:solidFill>
                  <a:srgbClr val="000000"/>
                </a:solidFill>
                <a:ea typeface="Gong Gothic Bold"/>
              </a:rPr>
              <a:t>멤버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0200" y="9321800"/>
            <a:ext cx="12534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1" u="none" strike="noStrike">
                <a:solidFill>
                  <a:srgbClr val="FFFFFF"/>
                </a:solidFill>
                <a:latin typeface="Gong Gothic Bold"/>
              </a:rPr>
              <a:t>https://github.com/Team-Filled-with-laughter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64900" y="6553200"/>
            <a:ext cx="6184900" cy="203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• 2004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년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8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월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: 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고려대학교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전기전자전파공학부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(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공학사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)</a:t>
            </a:r>
          </a:p>
          <a:p>
            <a:pPr lvl="0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• 2006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년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8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월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: 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고려대학교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메카트로닉스학과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(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공학석사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)</a:t>
            </a:r>
          </a:p>
          <a:p>
            <a:pPr lvl="0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• 2014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년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8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월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: 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고려대학교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모바일솔루션학과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(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공학박사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)</a:t>
            </a:r>
          </a:p>
          <a:p>
            <a:pPr lvl="0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• 2016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년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3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월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~ 2022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년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2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월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: 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동명대학교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AI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학부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교수</a:t>
            </a:r>
          </a:p>
          <a:p>
            <a:pPr lvl="0" latinLnBrk="1">
              <a:lnSpc>
                <a:spcPct val="116199"/>
              </a:lnSpc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• 2022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3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월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~ 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현재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: 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국립부경대학교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</a:p>
          <a:p>
            <a:pPr lvl="0" latinLnBrk="1">
              <a:lnSpc>
                <a:spcPct val="116199"/>
              </a:lnSpc>
            </a:pPr>
            <a:r>
              <a:rPr lang="en-US" altLang="ko-KR" sz="1900" b="0" i="0" u="none" strike="noStrike">
                <a:solidFill>
                  <a:srgbClr val="000000"/>
                </a:solidFill>
                <a:ea typeface="Gong Gothic Bold"/>
              </a:rPr>
              <a:t>                                                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컴퓨터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·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인공지능공학부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67100" y="6565900"/>
            <a:ext cx="5753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latinLnBrk="1">
              <a:lnSpc>
                <a:spcPct val="116199"/>
              </a:lnSpc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• 2019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3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월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~ 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현재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: 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국립부경대학교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</a:p>
          <a:p>
            <a:pPr lvl="0" latinLnBrk="1">
              <a:lnSpc>
                <a:spcPct val="116199"/>
              </a:lnSpc>
            </a:pPr>
            <a:r>
              <a:rPr lang="en-US" altLang="ko-KR" sz="1900" b="0" i="0" u="none" strike="noStrike">
                <a:solidFill>
                  <a:srgbClr val="000000"/>
                </a:solidFill>
                <a:ea typeface="Gong Gothic Bold"/>
              </a:rPr>
              <a:t>                                              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컴퓨터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·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인공지능공학부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16300" y="3136900"/>
            <a:ext cx="5753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latinLnBrk="1">
              <a:lnSpc>
                <a:spcPct val="116199"/>
              </a:lnSpc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• 2019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3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월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~ 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현재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: 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국립부경대학교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</a:p>
          <a:p>
            <a:pPr lvl="0" latinLnBrk="1">
              <a:lnSpc>
                <a:spcPct val="116199"/>
              </a:lnSpc>
            </a:pPr>
            <a:r>
              <a:rPr lang="en-US" altLang="ko-KR" sz="1900" b="0" i="0" u="none" strike="noStrike">
                <a:solidFill>
                  <a:srgbClr val="000000"/>
                </a:solidFill>
                <a:ea typeface="Gong Gothic Bold"/>
              </a:rPr>
              <a:t>                                              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컴퓨터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Gong Gothic Bold"/>
              </a:rPr>
              <a:t>·</a:t>
            </a:r>
            <a:r>
              <a:rPr lang="ko-KR" altLang="ko-KR" sz="1900" b="0" i="0" u="none" strike="noStrike">
                <a:solidFill>
                  <a:srgbClr val="000000"/>
                </a:solidFill>
                <a:ea typeface="Gong Gothic Bold"/>
              </a:rPr>
              <a:t>인공지능공학부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64900" y="3136900"/>
            <a:ext cx="6159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latinLnBrk="1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• 2019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년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3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월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~ 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현재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: 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국립부경대학교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</a:p>
          <a:p>
            <a:pPr lvl="0" latinLnBrk="1">
              <a:lnSpc>
                <a:spcPct val="116199"/>
              </a:lnSpc>
            </a:pPr>
            <a:r>
              <a:rPr lang="en-US" altLang="ko-KR" sz="1900" b="0" i="0" u="none" strike="noStrike">
                <a:solidFill>
                  <a:srgbClr val="000000"/>
                </a:solidFill>
                <a:ea typeface="Gong Gothic Bold"/>
              </a:rPr>
              <a:t>                                              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컴퓨터</a:t>
            </a:r>
            <a:r>
              <a:rPr lang="en-US" sz="1900" b="0" i="0" u="none" strike="noStrike">
                <a:solidFill>
                  <a:srgbClr val="000000"/>
                </a:solidFill>
                <a:latin typeface="Gong Gothic Bold"/>
              </a:rPr>
              <a:t>·</a:t>
            </a:r>
            <a:r>
              <a:rPr lang="ko-KR" sz="1900" b="0" i="0" u="none" strike="noStrike">
                <a:solidFill>
                  <a:srgbClr val="000000"/>
                </a:solidFill>
                <a:ea typeface="Gong Gothic Bold"/>
              </a:rPr>
              <a:t>인공지능공학부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49700" y="5892800"/>
            <a:ext cx="4508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김태건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(Tae-Gun Kim)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76100" y="5892800"/>
            <a:ext cx="4699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김태국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(Tae-Kook Kim)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84600" y="2476500"/>
            <a:ext cx="5118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진준형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(Jun-Hyeong Jin)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39600" y="2476500"/>
            <a:ext cx="4508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김지헌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(Ji-Heon Kim)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78000" y="5156200"/>
            <a:ext cx="121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조장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01200" y="5156200"/>
            <a:ext cx="121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팀원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78000" y="8559800"/>
            <a:ext cx="121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팀원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2600" y="8521700"/>
            <a:ext cx="1689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지도교수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3962400" cy="755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2552700"/>
            <a:ext cx="13982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695700"/>
            <a:ext cx="13982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4826000"/>
            <a:ext cx="13982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5969000"/>
            <a:ext cx="13982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7112000"/>
            <a:ext cx="13982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8242300"/>
            <a:ext cx="13982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574800"/>
            <a:ext cx="20320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Gong Gothic Bold"/>
              </a:rPr>
              <a:t>목차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41900" y="18161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70700" y="17018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주제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선정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배경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41900" y="29464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0700" y="28448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자동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방지턱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제안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41900" y="40767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70700" y="3975100"/>
            <a:ext cx="9512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사용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재료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기술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54600" y="5207000"/>
            <a:ext cx="1663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70700" y="51181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자동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방지턱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설계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방안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41900" y="63246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70700" y="6261100"/>
            <a:ext cx="927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구현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41900" y="7454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70700" y="7391400"/>
            <a:ext cx="927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시연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41900" y="85852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70700" y="8534400"/>
            <a:ext cx="927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활용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방안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기대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효과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676400"/>
            <a:ext cx="80391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146300"/>
            <a:ext cx="9055100" cy="212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213100"/>
            <a:ext cx="67691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3556000"/>
            <a:ext cx="7645400" cy="236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759700" y="5753100"/>
            <a:ext cx="2768600" cy="2768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1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주제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선정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배경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9800" y="8686800"/>
            <a:ext cx="16535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제각각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다른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규격으로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인한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FC5230"/>
                </a:solidFill>
                <a:ea typeface="Gong Gothic Bold"/>
              </a:rPr>
              <a:t>차량</a:t>
            </a:r>
            <a:r>
              <a:rPr lang="en-US" sz="50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FC5230"/>
                </a:solidFill>
                <a:ea typeface="Gong Gothic Bold"/>
              </a:rPr>
              <a:t>손상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, </a:t>
            </a:r>
            <a:r>
              <a:rPr lang="ko-KR" sz="5000" b="0" i="1" u="none" strike="noStrike">
                <a:solidFill>
                  <a:srgbClr val="FC5230"/>
                </a:solidFill>
                <a:ea typeface="Gong Gothic Bold"/>
              </a:rPr>
              <a:t>인명</a:t>
            </a:r>
            <a:r>
              <a:rPr lang="en-US" sz="50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FC5230"/>
                </a:solidFill>
                <a:ea typeface="Gong Gothic Bold"/>
              </a:rPr>
              <a:t>피해</a:t>
            </a:r>
            <a:r>
              <a:rPr lang="en-US" sz="5000" b="0" i="1" u="none" strike="noStrike">
                <a:solidFill>
                  <a:srgbClr val="FC523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FC5230"/>
                </a:solidFill>
                <a:ea typeface="Gong Gothic Bold"/>
              </a:rPr>
              <a:t>증가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492500"/>
            <a:ext cx="4711700" cy="610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4889500"/>
            <a:ext cx="2768600" cy="276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7300" y="4203700"/>
            <a:ext cx="8051800" cy="2908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2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자동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제안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및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00" y="2616200"/>
            <a:ext cx="8712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국내에서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사용하는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기존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방지턱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63300" y="2667000"/>
            <a:ext cx="6146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제안하는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자동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방지턱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63300" y="7645400"/>
            <a:ext cx="60960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과속이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감지되는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 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차량에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한해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아래로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동작하는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방지턱을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통한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감속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유도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0" y="2235200"/>
            <a:ext cx="4305300" cy="290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0" y="6070600"/>
            <a:ext cx="4013200" cy="290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2095500"/>
            <a:ext cx="3505200" cy="262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5753100"/>
            <a:ext cx="2921000" cy="2921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2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자동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제안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및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소개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197600"/>
            <a:ext cx="2921000" cy="292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00" y="2946400"/>
            <a:ext cx="2768600" cy="191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20000">
            <a:off x="6146800" y="4445000"/>
            <a:ext cx="2768600" cy="191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6578600"/>
            <a:ext cx="2768600" cy="191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9300" y="4152900"/>
            <a:ext cx="2768600" cy="280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47900" y="4521200"/>
            <a:ext cx="2819400" cy="243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52600" y="9105900"/>
            <a:ext cx="41275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공무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수행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차량</a:t>
            </a:r>
          </a:p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(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경찰차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구급차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등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4500" y="4889500"/>
            <a:ext cx="4127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일반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차량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34000" y="2895600"/>
            <a:ext cx="4127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C5230"/>
                </a:solidFill>
                <a:ea typeface="Gong Gothic Bold"/>
              </a:rPr>
              <a:t>과속시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91500" y="5003800"/>
            <a:ext cx="2044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속도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준수시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83300" y="8191500"/>
            <a:ext cx="3365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18A8F1"/>
                </a:solidFill>
                <a:ea typeface="Gong Gothic Bold"/>
              </a:rPr>
              <a:t>과속</a:t>
            </a:r>
            <a:r>
              <a:rPr lang="en-US" sz="2800" b="0" i="0" u="none" strike="noStrike">
                <a:solidFill>
                  <a:srgbClr val="18A8F1"/>
                </a:solidFill>
                <a:latin typeface="Gong Gothic Bold"/>
              </a:rPr>
              <a:t> </a:t>
            </a:r>
            <a:r>
              <a:rPr lang="ko-KR" sz="2800" b="0" i="0" u="none" strike="noStrike">
                <a:solidFill>
                  <a:srgbClr val="18A8F1"/>
                </a:solidFill>
                <a:ea typeface="Gong Gothic Bold"/>
              </a:rPr>
              <a:t>여부</a:t>
            </a:r>
            <a:r>
              <a:rPr lang="en-US" sz="2800" b="0" i="0" u="none" strike="noStrike">
                <a:solidFill>
                  <a:srgbClr val="18A8F1"/>
                </a:solidFill>
                <a:latin typeface="Gong Gothic Bold"/>
              </a:rPr>
              <a:t> </a:t>
            </a:r>
            <a:r>
              <a:rPr lang="ko-KR" sz="2800" b="0" i="0" u="none" strike="noStrike">
                <a:solidFill>
                  <a:srgbClr val="18A8F1"/>
                </a:solidFill>
                <a:ea typeface="Gong Gothic Bold"/>
              </a:rPr>
              <a:t>관계없이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25700" y="7277100"/>
            <a:ext cx="24765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도로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실시간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모니터링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31700" y="6489700"/>
            <a:ext cx="2476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분석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095500"/>
            <a:ext cx="2997200" cy="300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3695700" cy="298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0" y="6146800"/>
            <a:ext cx="3009900" cy="300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2095500"/>
            <a:ext cx="2984500" cy="298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00" y="6197600"/>
            <a:ext cx="3035300" cy="287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19300" y="2184400"/>
            <a:ext cx="2933700" cy="293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5100" y="6146800"/>
            <a:ext cx="2324100" cy="262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6100" y="2095500"/>
            <a:ext cx="2946400" cy="2946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3  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사용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재료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및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2300" y="5054600"/>
            <a:ext cx="33274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아두이노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우노</a:t>
            </a:r>
          </a:p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(Arduino Uno)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66900" y="8839200"/>
            <a:ext cx="30480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움직임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감지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센서</a:t>
            </a:r>
          </a:p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TRM-121A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800" y="9156700"/>
            <a:ext cx="33909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젯슨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나노</a:t>
            </a:r>
          </a:p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(Jetson Nano)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10800" y="5054600"/>
            <a:ext cx="25527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무게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센서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로드셀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x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70600" y="9296400"/>
            <a:ext cx="2184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CSI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카메라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01300" y="9029700"/>
            <a:ext cx="21844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리니어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액추에이터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82800" y="5054600"/>
            <a:ext cx="290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LCD 128x64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89600" y="4699000"/>
            <a:ext cx="28194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빗물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감지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lack"/>
              </a:rPr>
              <a:t>센서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lack"/>
              </a:rPr>
              <a:t> MH-RD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4686300"/>
            <a:ext cx="6172200" cy="130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4102100"/>
            <a:ext cx="39751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4700" y="1524000"/>
            <a:ext cx="4038600" cy="300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2400" y="6273800"/>
            <a:ext cx="5270500" cy="264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4100" y="4356100"/>
            <a:ext cx="6172200" cy="2057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73100" y="698500"/>
            <a:ext cx="1203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3  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사용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재료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및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2500" y="6604000"/>
            <a:ext cx="5232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구현을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위한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3D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프린팅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6000" y="6604000"/>
            <a:ext cx="4127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객체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감지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알고리즘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모델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1900" y="8940800"/>
            <a:ext cx="3352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웹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개발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프레임워크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721100"/>
            <a:ext cx="7899400" cy="398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924300"/>
            <a:ext cx="7772400" cy="37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4330700"/>
            <a:ext cx="2768600" cy="276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3100" y="698500"/>
            <a:ext cx="14605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4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자동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기능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및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시스템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설계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3100" y="2070100"/>
            <a:ext cx="6438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4B1BFD"/>
                </a:solidFill>
                <a:latin typeface="Pretendard Black"/>
              </a:rPr>
              <a:t>4.1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자동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방지턱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원리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8000" y="7734300"/>
            <a:ext cx="37592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전압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인가가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되었을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때</a:t>
            </a:r>
          </a:p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(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기본상태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14100" y="7734300"/>
            <a:ext cx="45593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전압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인가가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안된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상태일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때</a:t>
            </a:r>
          </a:p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(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기능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활성화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상태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9400" y="3746500"/>
            <a:ext cx="2044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뚜껑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14100" y="4140200"/>
            <a:ext cx="2044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ong Gothic Bold"/>
              </a:rPr>
              <a:t>뚜껑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24200" y="5727700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ong Gothic Bold"/>
              </a:rPr>
              <a:t>액추에이터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5727700"/>
            <a:ext cx="1244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ong Gothic Bold"/>
              </a:rPr>
              <a:t>액추에이터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45100" y="5613400"/>
            <a:ext cx="1206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ong Gothic Bold"/>
              </a:rPr>
              <a:t>방지턱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ong Gothic Bold"/>
              </a:rPr>
              <a:t>받침대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54200" y="5613400"/>
            <a:ext cx="1206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ong Gothic Bold"/>
              </a:rPr>
              <a:t>방지턱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ong Gothic Bold"/>
              </a:rPr>
              <a:t>받침대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09900"/>
            <a:ext cx="16764000" cy="509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3100" y="698500"/>
            <a:ext cx="14605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1" u="none" strike="noStrike">
                <a:solidFill>
                  <a:srgbClr val="4B1BFD"/>
                </a:solidFill>
                <a:latin typeface="Gong Gothic Bold"/>
              </a:rPr>
              <a:t>Chapter . 4 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자동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방지턱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기능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및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시스템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설계</a:t>
            </a:r>
            <a:r>
              <a:rPr lang="en-US" sz="5000" b="0" i="1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000" b="0" i="1" u="none" strike="noStrike">
                <a:solidFill>
                  <a:srgbClr val="000000"/>
                </a:solidFill>
                <a:ea typeface="Gong Gothic Bold"/>
              </a:rPr>
              <a:t>방안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3100" y="2070100"/>
            <a:ext cx="6438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4B1BFD"/>
                </a:solidFill>
                <a:latin typeface="Pretendard Black"/>
              </a:rPr>
              <a:t>4.2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자동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방지턱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속도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측정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원리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641</Words>
  <Application>Microsoft Office PowerPoint</Application>
  <PresentationFormat>사용자 지정</PresentationFormat>
  <Paragraphs>137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Gong Gothic Bold</vt:lpstr>
      <vt:lpstr>Pretendard Black</vt:lpstr>
      <vt:lpstr>Pretendard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김지헌</cp:lastModifiedBy>
  <cp:revision>4</cp:revision>
  <dcterms:created xsi:type="dcterms:W3CDTF">2006-08-16T00:00:00Z</dcterms:created>
  <dcterms:modified xsi:type="dcterms:W3CDTF">2024-12-30T02:45:21Z</dcterms:modified>
</cp:coreProperties>
</file>